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1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56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095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85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80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69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6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1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4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96C9-95FF-4AA8-AA7E-ECCCCDE58F2C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5C992-20F2-4EA1-9737-4CD93F192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9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hyperlink" Target="https://www.e-sfera.hr/dodatni-digitalni-sadrzaji/7b9b9673-26f2-4fc7-8842-3c93a1ab2120/assets/audio/look_back_1a_five_children.mp3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-sfera.hr/dodatni-digitalni-sadrzaji/7b9b9673-26f2-4fc7-8842-3c93a1ab2120/assets/interactivity/kviz_1/index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hyperlink" Target="https://www.e-sfera.hr/dodatni-digitalni-sadrzaji/7b9b9673-26f2-4fc7-8842-3c93a1ab2120/assets/audio/look_back_1_grammar_rap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9B20A762-46EE-439B-BBC9-A1AA1BE9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65366">
            <a:off x="1075828" y="1087265"/>
            <a:ext cx="3307203" cy="440960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AABC19F-20AC-44C3-817D-0AB550E470EC}"/>
              </a:ext>
            </a:extLst>
          </p:cNvPr>
          <p:cNvSpPr txBox="1"/>
          <p:nvPr/>
        </p:nvSpPr>
        <p:spPr>
          <a:xfrm>
            <a:off x="4680270" y="2721114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u="sng" dirty="0">
                <a:solidFill>
                  <a:srgbClr val="FF0000"/>
                </a:solidFill>
              </a:rPr>
              <a:t>UNIT 1; </a:t>
            </a:r>
            <a:r>
              <a:rPr lang="hr-HR" sz="4000" b="1" u="sng" dirty="0" err="1">
                <a:solidFill>
                  <a:srgbClr val="FF0000"/>
                </a:solidFill>
              </a:rPr>
              <a:t>Friends</a:t>
            </a:r>
            <a:endParaRPr lang="hr-HR" sz="4000" b="1" u="sng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0333F66-C8B6-4273-844E-B19AC9BCB6A4}"/>
              </a:ext>
            </a:extLst>
          </p:cNvPr>
          <p:cNvSpPr txBox="1"/>
          <p:nvPr/>
        </p:nvSpPr>
        <p:spPr>
          <a:xfrm>
            <a:off x="4680270" y="3292067"/>
            <a:ext cx="684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dirty="0" err="1"/>
              <a:t>Look</a:t>
            </a:r>
            <a:r>
              <a:rPr lang="hr-HR" sz="4000" dirty="0"/>
              <a:t> </a:t>
            </a:r>
            <a:r>
              <a:rPr lang="hr-HR" sz="4000" dirty="0" err="1"/>
              <a:t>back</a:t>
            </a:r>
            <a:r>
              <a:rPr lang="hr-HR" sz="40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278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899" cy="685799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15549" y="125465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Read the text and figure out how many stickers has Cathy got in her album.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6" y="1506966"/>
            <a:ext cx="10951707" cy="47063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35456E3-A86E-4509-85B1-E92CC646F942}"/>
              </a:ext>
            </a:extLst>
          </p:cNvPr>
          <p:cNvSpPr txBox="1">
            <a:spLocks/>
          </p:cNvSpPr>
          <p:nvPr/>
        </p:nvSpPr>
        <p:spPr>
          <a:xfrm>
            <a:off x="2750421" y="513865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524 + 14 -18 …</a:t>
            </a:r>
          </a:p>
        </p:txBody>
      </p:sp>
    </p:spTree>
    <p:extLst>
      <p:ext uri="{BB962C8B-B14F-4D97-AF65-F5344CB8AC3E}">
        <p14:creationId xmlns:p14="http://schemas.microsoft.com/office/powerpoint/2010/main" val="783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899" cy="6857998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27316" y="454209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In the listening section on p. 23, five children talk about their favourite subjects. Listen and match.</a:t>
            </a:r>
            <a:br>
              <a:rPr lang="hr-HR" sz="2000" b="1" dirty="0"/>
            </a:br>
            <a:r>
              <a:rPr lang="hr-HR" sz="2000" i="1" dirty="0">
                <a:hlinkClick r:id="rId5"/>
              </a:rPr>
              <a:t>https://www.e-sfera.hr/dodatni-digitalni-sadrzaji/7b9b9673-26f2-4fc7-8842-3c93a1ab2120/assets/audio/look_back_1a_five_children.mp3</a:t>
            </a:r>
            <a:endParaRPr lang="hr-HR" sz="2000" i="1" dirty="0"/>
          </a:p>
          <a:p>
            <a:pPr algn="l"/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65" y="2929491"/>
            <a:ext cx="8993734" cy="36355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5_14_Look_back_Listening">
            <a:hlinkClick r:id="" action="ppaction://media"/>
            <a:extLst>
              <a:ext uri="{FF2B5EF4-FFF2-40B4-BE49-F238E27FC236}">
                <a16:creationId xmlns:a16="http://schemas.microsoft.com/office/drawing/2014/main" id="{D135A9BF-8B5C-47DD-81C8-B9219ECA2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3340" y="1501140"/>
            <a:ext cx="609600" cy="609600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C201EF17-29BB-413F-86AA-0CB90B7F583F}"/>
              </a:ext>
            </a:extLst>
          </p:cNvPr>
          <p:cNvSpPr txBox="1">
            <a:spLocks/>
          </p:cNvSpPr>
          <p:nvPr/>
        </p:nvSpPr>
        <p:spPr>
          <a:xfrm>
            <a:off x="4939264" y="509245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7145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6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uiExpand="1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899" cy="6857998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50176" y="344692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Look</a:t>
            </a:r>
            <a:r>
              <a:rPr lang="hr-HR" sz="2000" b="1" dirty="0"/>
              <a:t> at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information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speaking</a:t>
            </a:r>
            <a:r>
              <a:rPr lang="hr-HR" sz="2000" b="1" dirty="0"/>
              <a:t> </a:t>
            </a:r>
            <a:r>
              <a:rPr lang="hr-HR" sz="2000" b="1" dirty="0" err="1"/>
              <a:t>section</a:t>
            </a:r>
            <a:r>
              <a:rPr lang="hr-HR" sz="2000" b="1" dirty="0"/>
              <a:t>. Call one of your friends from class and talk to him/her about Amy.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832"/>
            <a:ext cx="5474806" cy="465307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7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899" cy="6857998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8291917" y="344692"/>
            <a:ext cx="3618142" cy="61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Now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slef-evaluate</a:t>
            </a:r>
            <a:r>
              <a:rPr lang="hr-HR" sz="2000" b="1" dirty="0"/>
              <a:t>. Read the sentences, think and tick the right column.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1" y="395230"/>
            <a:ext cx="7728035" cy="60675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684B39E-7FEC-450F-9EBD-23E139BB3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944" y="1712950"/>
            <a:ext cx="371475" cy="361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5FF151-8F7B-4485-B473-1CF59A23E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8088" y="2507343"/>
            <a:ext cx="342900" cy="361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C5B4FC-6658-4C96-87E2-CA675D52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3306" y="3381813"/>
            <a:ext cx="333375" cy="361950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1E6AECDD-C5EF-4E5F-A51E-DBABC412CEDF}"/>
              </a:ext>
            </a:extLst>
          </p:cNvPr>
          <p:cNvSpPr txBox="1">
            <a:spLocks/>
          </p:cNvSpPr>
          <p:nvPr/>
        </p:nvSpPr>
        <p:spPr>
          <a:xfrm>
            <a:off x="1062264" y="2220799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razumijem i koristim razredni jezik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CE6B2F-F828-4C33-9A23-4267B7BE5502}"/>
              </a:ext>
            </a:extLst>
          </p:cNvPr>
          <p:cNvSpPr txBox="1">
            <a:spLocks/>
          </p:cNvSpPr>
          <p:nvPr/>
        </p:nvSpPr>
        <p:spPr>
          <a:xfrm>
            <a:off x="1062264" y="2581275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govorim o sebi i svojim prijateljima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153CA23-375B-4375-8E29-58BF2D9E572D}"/>
              </a:ext>
            </a:extLst>
          </p:cNvPr>
          <p:cNvSpPr txBox="1">
            <a:spLocks/>
          </p:cNvSpPr>
          <p:nvPr/>
        </p:nvSpPr>
        <p:spPr>
          <a:xfrm>
            <a:off x="1062264" y="2964611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imenujem </a:t>
            </a:r>
            <a:r>
              <a:rPr lang="hr-HR" sz="1800" i="1" dirty="0" err="1">
                <a:solidFill>
                  <a:srgbClr val="FF0000"/>
                </a:solidFill>
              </a:rPr>
              <a:t>nast</a:t>
            </a:r>
            <a:r>
              <a:rPr lang="hr-HR" sz="1800" i="1" dirty="0">
                <a:solidFill>
                  <a:srgbClr val="FF0000"/>
                </a:solidFill>
              </a:rPr>
              <a:t>. predmete i govorim o njima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6FCA029-D38B-4CB7-A30A-1E9E53B35D66}"/>
              </a:ext>
            </a:extLst>
          </p:cNvPr>
          <p:cNvSpPr txBox="1">
            <a:spLocks/>
          </p:cNvSpPr>
          <p:nvPr/>
        </p:nvSpPr>
        <p:spPr>
          <a:xfrm>
            <a:off x="1062264" y="3363934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pišem svoj raspored za jedan tjedan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939F4FD-E8F2-4745-A2E1-32A52D84C1AD}"/>
              </a:ext>
            </a:extLst>
          </p:cNvPr>
          <p:cNvSpPr txBox="1">
            <a:spLocks/>
          </p:cNvSpPr>
          <p:nvPr/>
        </p:nvSpPr>
        <p:spPr>
          <a:xfrm>
            <a:off x="1062264" y="3732192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brojim do 1000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4D9244F-B4F4-4518-A402-69448474E40E}"/>
              </a:ext>
            </a:extLst>
          </p:cNvPr>
          <p:cNvSpPr txBox="1">
            <a:spLocks/>
          </p:cNvSpPr>
          <p:nvPr/>
        </p:nvSpPr>
        <p:spPr>
          <a:xfrm>
            <a:off x="1062264" y="4115992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razumijem i izgovaram matematičke izraze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35B55E76-1041-4484-92E4-020A9043ABE1}"/>
              </a:ext>
            </a:extLst>
          </p:cNvPr>
          <p:cNvSpPr txBox="1">
            <a:spLocks/>
          </p:cNvSpPr>
          <p:nvPr/>
        </p:nvSpPr>
        <p:spPr>
          <a:xfrm>
            <a:off x="1062264" y="4486488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postavljam osobna pitanja i dajem odgovor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490BA44-8E73-4607-A40B-7697B8DF9874}"/>
              </a:ext>
            </a:extLst>
          </p:cNvPr>
          <p:cNvSpPr txBox="1">
            <a:spLocks/>
          </p:cNvSpPr>
          <p:nvPr/>
        </p:nvSpPr>
        <p:spPr>
          <a:xfrm>
            <a:off x="1062264" y="4890062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govorim gdje se što u školi nalazi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C0CDB930-7C80-4577-A340-FDD638431E56}"/>
              </a:ext>
            </a:extLst>
          </p:cNvPr>
          <p:cNvSpPr txBox="1">
            <a:spLocks/>
          </p:cNvSpPr>
          <p:nvPr/>
        </p:nvSpPr>
        <p:spPr>
          <a:xfrm>
            <a:off x="1062264" y="5252214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čitam strip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6E4AFB8-F9ED-4C4F-AE13-315E65BC4D39}"/>
              </a:ext>
            </a:extLst>
          </p:cNvPr>
          <p:cNvSpPr txBox="1">
            <a:spLocks/>
          </p:cNvSpPr>
          <p:nvPr/>
        </p:nvSpPr>
        <p:spPr>
          <a:xfrm>
            <a:off x="1062264" y="5655788"/>
            <a:ext cx="52699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i="1" dirty="0">
                <a:solidFill>
                  <a:srgbClr val="FF0000"/>
                </a:solidFill>
              </a:rPr>
              <a:t>- obavljam kratak telefonski razgovor</a:t>
            </a:r>
          </a:p>
        </p:txBody>
      </p:sp>
    </p:spTree>
    <p:extLst>
      <p:ext uri="{BB962C8B-B14F-4D97-AF65-F5344CB8AC3E}">
        <p14:creationId xmlns:p14="http://schemas.microsoft.com/office/powerpoint/2010/main" val="38490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190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368730" y="219995"/>
            <a:ext cx="6019800" cy="52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books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20.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51D65D3-4850-4915-8A0C-0D6759583DE2}"/>
              </a:ext>
            </a:extLst>
          </p:cNvPr>
          <p:cNvSpPr txBox="1">
            <a:spLocks/>
          </p:cNvSpPr>
          <p:nvPr/>
        </p:nvSpPr>
        <p:spPr>
          <a:xfrm>
            <a:off x="5368730" y="741330"/>
            <a:ext cx="6551691" cy="3063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Nakon svake nastavne teme u radnoj bilježnici se nalazi kutak za ponavljanje naučenog, ali i NOW I CAN kutak za </a:t>
            </a:r>
            <a:r>
              <a:rPr lang="hr-HR" sz="2000" i="1" dirty="0" err="1"/>
              <a:t>samoprocjenu</a:t>
            </a:r>
            <a:r>
              <a:rPr lang="hr-HR" sz="2000" i="1" dirty="0"/>
              <a:t> vlastitog napretka.</a:t>
            </a:r>
          </a:p>
          <a:p>
            <a:pPr marL="0" indent="0">
              <a:buNone/>
            </a:pPr>
            <a:r>
              <a:rPr lang="hr-HR" sz="2000" i="1" dirty="0"/>
              <a:t>Zadaci za ponavljanje su podijeljeni u 5 kategorija: </a:t>
            </a:r>
          </a:p>
          <a:p>
            <a:pPr marL="0" indent="0">
              <a:buNone/>
            </a:pPr>
            <a:r>
              <a:rPr lang="hr-HR" sz="2000" i="1" dirty="0"/>
              <a:t>Vocabulary (naučeni rječnik), </a:t>
            </a:r>
          </a:p>
          <a:p>
            <a:pPr marL="0" indent="0">
              <a:buNone/>
            </a:pPr>
            <a:r>
              <a:rPr lang="hr-HR" sz="2000" i="1" dirty="0"/>
              <a:t>Language at work (jezični sadržaji – gramatika), </a:t>
            </a:r>
          </a:p>
          <a:p>
            <a:pPr marL="0" indent="0">
              <a:buNone/>
            </a:pPr>
            <a:r>
              <a:rPr lang="hr-HR" sz="2000" i="1" dirty="0"/>
              <a:t>Reading (čitanje s razumijevanjem), </a:t>
            </a:r>
          </a:p>
          <a:p>
            <a:pPr marL="0" indent="0">
              <a:buNone/>
            </a:pPr>
            <a:r>
              <a:rPr lang="hr-HR" sz="2000" i="1" dirty="0"/>
              <a:t>Listening (slušanje s razumijevanjem) i </a:t>
            </a:r>
          </a:p>
          <a:p>
            <a:pPr marL="0" indent="0">
              <a:buNone/>
            </a:pPr>
            <a:r>
              <a:rPr lang="hr-HR" sz="2000" i="1" dirty="0"/>
              <a:t>Speaking (govorenje). </a:t>
            </a:r>
          </a:p>
          <a:p>
            <a:pPr marL="0" indent="0">
              <a:buNone/>
            </a:pPr>
            <a:r>
              <a:rPr lang="hr-HR" sz="2000" i="1" dirty="0"/>
              <a:t>Pogledaj zadatke na sljedeće četiri stranice i probaj odrediti koliko si napredovao. </a:t>
            </a:r>
          </a:p>
        </p:txBody>
      </p:sp>
    </p:spTree>
    <p:extLst>
      <p:ext uri="{BB962C8B-B14F-4D97-AF65-F5344CB8AC3E}">
        <p14:creationId xmlns:p14="http://schemas.microsoft.com/office/powerpoint/2010/main" val="18852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190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7" y="219995"/>
            <a:ext cx="6019800" cy="111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1,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need</a:t>
            </a:r>
            <a:r>
              <a:rPr lang="hr-HR" sz="2000" b="1" dirty="0"/>
              <a:t> to </a:t>
            </a:r>
            <a:r>
              <a:rPr lang="hr-HR" sz="2000" b="1" dirty="0" err="1"/>
              <a:t>sort</a:t>
            </a:r>
            <a:r>
              <a:rPr lang="hr-HR" sz="2000" b="1" dirty="0"/>
              <a:t> </a:t>
            </a:r>
            <a:r>
              <a:rPr lang="hr-HR" sz="2000" b="1" dirty="0" err="1"/>
              <a:t>out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U 1. zadatku moraš razvrstati riječi po kategorijama.</a:t>
            </a: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167765"/>
            <a:ext cx="9496425" cy="52768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1E90E17-8D78-4D67-B4C2-F4A24D13D91F}"/>
              </a:ext>
            </a:extLst>
          </p:cNvPr>
          <p:cNvSpPr txBox="1">
            <a:spLocks/>
          </p:cNvSpPr>
          <p:nvPr/>
        </p:nvSpPr>
        <p:spPr>
          <a:xfrm>
            <a:off x="3463434" y="4321450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zero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FE26E40-CA8F-4E79-B717-16607F931FF1}"/>
              </a:ext>
            </a:extLst>
          </p:cNvPr>
          <p:cNvSpPr txBox="1">
            <a:spLocks/>
          </p:cNvSpPr>
          <p:nvPr/>
        </p:nvSpPr>
        <p:spPr>
          <a:xfrm>
            <a:off x="5244765" y="4439172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Maths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E8AFA60-5BF3-44E1-9180-D057E2F99EB4}"/>
              </a:ext>
            </a:extLst>
          </p:cNvPr>
          <p:cNvSpPr txBox="1">
            <a:spLocks/>
          </p:cNvSpPr>
          <p:nvPr/>
        </p:nvSpPr>
        <p:spPr>
          <a:xfrm>
            <a:off x="1794969" y="4439172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Monday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D36E90B-8BCC-4363-BBBE-4963CF4F9FD1}"/>
              </a:ext>
            </a:extLst>
          </p:cNvPr>
          <p:cNvSpPr txBox="1">
            <a:spLocks/>
          </p:cNvSpPr>
          <p:nvPr/>
        </p:nvSpPr>
        <p:spPr>
          <a:xfrm>
            <a:off x="8849375" y="4439172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magazine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4C090A3-B102-4BD6-8457-780861CC2A1E}"/>
              </a:ext>
            </a:extLst>
          </p:cNvPr>
          <p:cNvSpPr txBox="1">
            <a:spLocks/>
          </p:cNvSpPr>
          <p:nvPr/>
        </p:nvSpPr>
        <p:spPr>
          <a:xfrm>
            <a:off x="7047070" y="4430168"/>
            <a:ext cx="1547656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canteen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4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190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21999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</a:t>
            </a:r>
            <a:r>
              <a:rPr lang="hr-HR" sz="2000" b="1" dirty="0" err="1"/>
              <a:t>deals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spelling</a:t>
            </a:r>
            <a:r>
              <a:rPr lang="hr-HR" sz="2000" b="1" dirty="0"/>
              <a:t>. You have to circle and write the correct spelling.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0" y="1497329"/>
            <a:ext cx="7893986" cy="50263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A9553263-79CE-4938-81CF-6C5E946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" y="2903220"/>
            <a:ext cx="1759966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404401" y="331526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Wednesday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3440D23-8184-4DC0-9AA4-B998243991CD}"/>
              </a:ext>
            </a:extLst>
          </p:cNvPr>
          <p:cNvSpPr txBox="1">
            <a:spLocks/>
          </p:cNvSpPr>
          <p:nvPr/>
        </p:nvSpPr>
        <p:spPr>
          <a:xfrm>
            <a:off x="8643946" y="1497330"/>
            <a:ext cx="3337278" cy="50263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i="1" dirty="0"/>
              <a:t>Practice here:</a:t>
            </a:r>
            <a:br>
              <a:rPr lang="hr-HR" sz="2000" b="1" dirty="0"/>
            </a:br>
            <a:r>
              <a:rPr lang="hr-HR" sz="2000" dirty="0">
                <a:hlinkClick r:id="rId5"/>
              </a:rPr>
              <a:t>https://www.e-sfera.hr/dodatni-digitalni-sadrzaji/7b9b9673-26f2-4fc7-8842-3c93a1ab2120/assets/interactivity/kviz_1/index.html</a:t>
            </a:r>
            <a:endParaRPr lang="hr-HR" sz="2000" dirty="0"/>
          </a:p>
          <a:p>
            <a:pPr algn="l"/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196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1900" cy="6858000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60094" y="1328705"/>
            <a:ext cx="6819903" cy="157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Match and copy the expressions in task 3.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50" y="2264731"/>
            <a:ext cx="7893986" cy="34915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B7F06E5-200D-4BA2-808D-CC1EE6C4D90B}"/>
              </a:ext>
            </a:extLst>
          </p:cNvPr>
          <p:cNvSpPr txBox="1">
            <a:spLocks/>
          </p:cNvSpPr>
          <p:nvPr/>
        </p:nvSpPr>
        <p:spPr>
          <a:xfrm>
            <a:off x="1176010" y="285282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12DDEA4-C50E-4BDB-9391-0D3491867CE2}"/>
              </a:ext>
            </a:extLst>
          </p:cNvPr>
          <p:cNvSpPr txBox="1">
            <a:spLocks/>
          </p:cNvSpPr>
          <p:nvPr/>
        </p:nvSpPr>
        <p:spPr>
          <a:xfrm>
            <a:off x="3451859" y="381171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564F5D6-8A90-485A-859D-6D711EE3673A}"/>
              </a:ext>
            </a:extLst>
          </p:cNvPr>
          <p:cNvSpPr txBox="1">
            <a:spLocks/>
          </p:cNvSpPr>
          <p:nvPr/>
        </p:nvSpPr>
        <p:spPr>
          <a:xfrm>
            <a:off x="6787040" y="2769865"/>
            <a:ext cx="2768440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changing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rooms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7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900" cy="685799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73036" y="1637316"/>
            <a:ext cx="6659883" cy="318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On the next page we will revise grammar.</a:t>
            </a:r>
            <a:br>
              <a:rPr lang="hr-HR" sz="2000" b="1" dirty="0"/>
            </a:br>
            <a:endParaRPr lang="hr-HR" sz="2000" i="1" dirty="0"/>
          </a:p>
          <a:p>
            <a:pPr algn="l"/>
            <a:r>
              <a:rPr lang="hr-HR" sz="2000" b="1" i="1" dirty="0"/>
              <a:t>Fill in the missing words.</a:t>
            </a:r>
            <a:br>
              <a:rPr lang="hr-HR" sz="2000" b="1" dirty="0"/>
            </a:br>
            <a:endParaRPr lang="hr-HR" sz="2000" i="1" dirty="0"/>
          </a:p>
          <a:p>
            <a:pPr algn="l"/>
            <a:r>
              <a:rPr lang="hr-HR" sz="2000" i="1" dirty="0"/>
              <a:t>Practice here: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https://www.e-sfera.hr/dodatni-digitalni-sadrzaji/7b9b9673-26f2-4fc7-8842-3c93a1ab2120/assets/audio/look_back_1_grammar_rap.mp3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4" y="261255"/>
            <a:ext cx="4397152" cy="63354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5_13_Look_back_Grammar_rap">
            <a:hlinkClick r:id="" action="ppaction://media"/>
            <a:extLst>
              <a:ext uri="{FF2B5EF4-FFF2-40B4-BE49-F238E27FC236}">
                <a16:creationId xmlns:a16="http://schemas.microsoft.com/office/drawing/2014/main" id="{E3384E1F-4B4E-4034-B473-99B69F6F7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4455" y="3984274"/>
            <a:ext cx="609600" cy="609600"/>
          </a:xfrm>
          <a:prstGeom prst="rect">
            <a:avLst/>
          </a:prstGeom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9DE6104-2589-44FA-9475-4708222BD7A5}"/>
              </a:ext>
            </a:extLst>
          </p:cNvPr>
          <p:cNvSpPr txBox="1">
            <a:spLocks/>
          </p:cNvSpPr>
          <p:nvPr/>
        </p:nvSpPr>
        <p:spPr>
          <a:xfrm>
            <a:off x="1050280" y="163731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2585EDCE-B37D-4BED-BEAB-3A489FF8B079}"/>
              </a:ext>
            </a:extLst>
          </p:cNvPr>
          <p:cNvSpPr txBox="1">
            <a:spLocks/>
          </p:cNvSpPr>
          <p:nvPr/>
        </p:nvSpPr>
        <p:spPr>
          <a:xfrm>
            <a:off x="1316980" y="1988266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3DB7FBBF-D098-40DB-9DE9-0058B16752BC}"/>
              </a:ext>
            </a:extLst>
          </p:cNvPr>
          <p:cNvSpPr txBox="1">
            <a:spLocks/>
          </p:cNvSpPr>
          <p:nvPr/>
        </p:nvSpPr>
        <p:spPr>
          <a:xfrm>
            <a:off x="1294119" y="2339217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A2CFC24-AFDF-4B31-B012-C8BCACBF071E}"/>
              </a:ext>
            </a:extLst>
          </p:cNvPr>
          <p:cNvSpPr txBox="1">
            <a:spLocks/>
          </p:cNvSpPr>
          <p:nvPr/>
        </p:nvSpPr>
        <p:spPr>
          <a:xfrm>
            <a:off x="1236968" y="269016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8781E35-A2BE-48D3-AF6E-6E19032B12F2}"/>
              </a:ext>
            </a:extLst>
          </p:cNvPr>
          <p:cNvSpPr txBox="1">
            <a:spLocks/>
          </p:cNvSpPr>
          <p:nvPr/>
        </p:nvSpPr>
        <p:spPr>
          <a:xfrm>
            <a:off x="1294118" y="3880378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A4B0585B-69F9-4C17-B620-4779859B42BC}"/>
              </a:ext>
            </a:extLst>
          </p:cNvPr>
          <p:cNvSpPr txBox="1">
            <a:spLocks/>
          </p:cNvSpPr>
          <p:nvPr/>
        </p:nvSpPr>
        <p:spPr>
          <a:xfrm>
            <a:off x="1316979" y="423132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7600AA3F-FD05-4A22-B175-A475282F85D1}"/>
              </a:ext>
            </a:extLst>
          </p:cNvPr>
          <p:cNvSpPr txBox="1">
            <a:spLocks/>
          </p:cNvSpPr>
          <p:nvPr/>
        </p:nvSpPr>
        <p:spPr>
          <a:xfrm>
            <a:off x="1387547" y="4593874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0E1895FE-9943-48CE-8E0A-0B24540218C9}"/>
              </a:ext>
            </a:extLst>
          </p:cNvPr>
          <p:cNvSpPr txBox="1">
            <a:spLocks/>
          </p:cNvSpPr>
          <p:nvPr/>
        </p:nvSpPr>
        <p:spPr>
          <a:xfrm>
            <a:off x="1131772" y="4933559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8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8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 uiExpand="1" build="p"/>
      <p:bldP spid="16" grpId="0" build="p"/>
      <p:bldP spid="17" grpId="0" build="p"/>
      <p:bldP spid="18" grpId="0" build="p"/>
      <p:bldP spid="19" grpId="0" build="p"/>
      <p:bldP spid="20" grpId="0" build="p"/>
      <p:bldP spid="22" grpId="0" build="p"/>
      <p:bldP spid="23" grpId="0" build="p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900" cy="685799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61606" y="261255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Choose the correct words in the next task.</a:t>
            </a:r>
            <a:br>
              <a:rPr lang="hr-HR" sz="2000" b="1" dirty="0"/>
            </a:b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72" y="1075047"/>
            <a:ext cx="10167998" cy="71889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B8361313-D0CE-4900-912F-C05F8AED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34" y="1520190"/>
            <a:ext cx="439976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25F53C39-A1A7-46CE-894E-C73B638B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92" y="1520189"/>
            <a:ext cx="498388" cy="4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899" cy="685799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61606" y="261255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/>
              <a:t>Unscramble the questions in task 3,page 22, and answer them as if you were Mr Finch.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40" y="1492927"/>
            <a:ext cx="6910349" cy="51038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35456E3-A86E-4509-85B1-E92CC646F942}"/>
              </a:ext>
            </a:extLst>
          </p:cNvPr>
          <p:cNvSpPr txBox="1">
            <a:spLocks/>
          </p:cNvSpPr>
          <p:nvPr/>
        </p:nvSpPr>
        <p:spPr>
          <a:xfrm>
            <a:off x="5086180" y="208397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Are </a:t>
            </a:r>
            <a:r>
              <a:rPr lang="hr-HR" sz="2100" i="1" dirty="0" err="1">
                <a:solidFill>
                  <a:srgbClr val="FF0000"/>
                </a:solidFill>
              </a:rPr>
              <a:t>you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strict</a:t>
            </a:r>
            <a:r>
              <a:rPr lang="hr-HR" sz="21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719CFFB-786B-45E3-8B09-666E8772E1B3}"/>
              </a:ext>
            </a:extLst>
          </p:cNvPr>
          <p:cNvSpPr txBox="1">
            <a:spLocks/>
          </p:cNvSpPr>
          <p:nvPr/>
        </p:nvSpPr>
        <p:spPr>
          <a:xfrm>
            <a:off x="8278960" y="2083970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>
                <a:solidFill>
                  <a:srgbClr val="FF0000"/>
                </a:solidFill>
              </a:rPr>
              <a:t>No, </a:t>
            </a:r>
            <a:r>
              <a:rPr lang="hr-HR" sz="2100" i="1" dirty="0" err="1">
                <a:solidFill>
                  <a:srgbClr val="FF0000"/>
                </a:solidFill>
              </a:rPr>
              <a:t>I’m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not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410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478E362-1B9A-4EA3-AB49-D906EB9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1899" cy="6857999"/>
          </a:xfrm>
          <a:prstGeom prst="rect">
            <a:avLst/>
          </a:prstGeom>
        </p:spPr>
      </p:pic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32EC405-2BC3-4DC4-BD9F-FCC40BDD1ABB}"/>
              </a:ext>
            </a:extLst>
          </p:cNvPr>
          <p:cNvSpPr txBox="1">
            <a:spLocks/>
          </p:cNvSpPr>
          <p:nvPr/>
        </p:nvSpPr>
        <p:spPr>
          <a:xfrm>
            <a:off x="5204119" y="644699"/>
            <a:ext cx="6659883" cy="470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 err="1"/>
              <a:t>Rewrite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task</a:t>
            </a:r>
            <a:r>
              <a:rPr lang="hr-HR" sz="2000" b="1" dirty="0"/>
              <a:t> 4. Use possessive adjectives.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7A46134-DEDD-45D3-BD1A-6F7F7896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6" y="1506966"/>
            <a:ext cx="10952927" cy="47063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35456E3-A86E-4509-85B1-E92CC646F942}"/>
              </a:ext>
            </a:extLst>
          </p:cNvPr>
          <p:cNvSpPr txBox="1">
            <a:spLocks/>
          </p:cNvSpPr>
          <p:nvPr/>
        </p:nvSpPr>
        <p:spPr>
          <a:xfrm>
            <a:off x="7040710" y="2704065"/>
            <a:ext cx="2161549" cy="58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Their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house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is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big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0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474</Words>
  <Application>Microsoft Office PowerPoint</Application>
  <PresentationFormat>Widescreen</PresentationFormat>
  <Paragraphs>58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OŠ Slavka Kolara - Kravarsko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ᵀᴴᴱ ᴼᴿᴵᴳᴵᴻᴬᴸ Wolfenstein</dc:creator>
  <cp:lastModifiedBy>Katarina Ivanjek</cp:lastModifiedBy>
  <cp:revision>225</cp:revision>
  <dcterms:created xsi:type="dcterms:W3CDTF">2017-01-15T10:30:28Z</dcterms:created>
  <dcterms:modified xsi:type="dcterms:W3CDTF">2022-07-06T08:03:32Z</dcterms:modified>
</cp:coreProperties>
</file>